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3" r:id="rId6"/>
    <p:sldId id="259" r:id="rId7"/>
    <p:sldId id="264" r:id="rId8"/>
    <p:sldId id="260" r:id="rId9"/>
    <p:sldId id="271" r:id="rId10"/>
    <p:sldId id="265" r:id="rId11"/>
    <p:sldId id="270" r:id="rId12"/>
    <p:sldId id="266" r:id="rId13"/>
    <p:sldId id="269" r:id="rId14"/>
    <p:sldId id="262" r:id="rId15"/>
    <p:sldId id="267" r:id="rId16"/>
    <p:sldId id="268" r:id="rId17"/>
    <p:sldId id="274" r:id="rId18"/>
  </p:sldIdLst>
  <p:sldSz cx="12192000" cy="6858000"/>
  <p:notesSz cx="7104063" cy="10234613"/>
  <p:embeddedFontLst>
    <p:embeddedFont>
      <p:font typeface="나눔스퀘어 ExtraBold" panose="020B0600000101010101" pitchFamily="50" charset="-127"/>
      <p:bold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_ac 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카페24 당당해" pitchFamily="2" charset="-127"/>
      <p:regular r:id="rId24"/>
    </p:embeddedFont>
    <p:embeddedFont>
      <p:font typeface="카페24 아네모네" pitchFamily="2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orient="horz" pos="50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성훈" initials="조성" lastIdx="7" clrIdx="0">
    <p:extLst>
      <p:ext uri="{19B8F6BF-5375-455C-9EA6-DF929625EA0E}">
        <p15:presenceInfo xmlns:p15="http://schemas.microsoft.com/office/powerpoint/2012/main" userId="2671505b2c2fb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CE"/>
    <a:srgbClr val="3E4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2" y="342"/>
      </p:cViewPr>
      <p:guideLst>
        <p:guide orient="horz" pos="777"/>
        <p:guide pos="211"/>
        <p:guide orient="horz" pos="504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2A2C0-D7E9-4A94-9A81-A8EBD529B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807A0-FDEA-4D95-861B-75FB652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7FEDA-0424-4B9B-9F85-6F35F9C0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4FFC0-DC13-4D2F-9992-22C5961B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726F-7145-42ED-BB03-64B85760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1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37858-2BB0-4BF1-8E04-F6AC5A96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B9D313-771D-4E2A-AE31-01C36C072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26D82-2047-498E-801A-96B8607E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0B70A-76CB-4CB4-9616-42146769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EBF5C-7592-4E26-A99D-22775378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FC9690-7770-45B6-B95B-59CD2FE4A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729907-89B2-4AD4-B93D-239EFE41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F6D68-B1EA-4236-A98C-17B0CAD3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234EF-492C-404B-8715-89348FEC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EF17D-FEBE-4A44-AA31-F072CF02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0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40978-AB59-4B68-BF45-3663E692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3687C-5865-4E3B-BE22-9A3F732E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EBF37-F24C-4112-9ACB-6EBFBC81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84DE6-398C-4602-9789-677B2429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D0AA9-682A-4FBB-8A57-4DE12071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29851-7D3B-46CD-ADCF-C52B409C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E4A8E-88F4-448C-9F6F-E14127DC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D1E1B-FE10-417C-8762-77B14AF4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2A684-5660-46CA-85A3-980E636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BF5E8-41BF-49D3-8A86-FB867826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7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2170A-C5CF-4098-8EDB-BE27B84E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E176D-C1CC-468F-916B-3E50EB07D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70E416-CCA4-415E-9CAD-84E5D183F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5C6D3-2B70-4CB4-BD74-44E3189F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61C468-9AEB-4722-9C66-2E6E6BC6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D51652-D20D-49A5-907B-994AFA7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BAB8D-1333-47DC-B9CD-987ACC61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3FB33-5EF9-4109-97C2-606B1F2C1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8C7F62-B17F-4E85-9DC8-53B8347A8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8A171C-B31A-4742-B74E-6DC279D96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F36DE2-A351-48EF-97E9-7A590D204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45E001-0229-48F3-AF97-5AA4CD69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06B979-06A0-4DAC-80A2-EEE2F104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88FFEB-5F23-402D-87BC-8BDDF0A6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9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613DF-45EC-433A-B8F8-EE47E5BF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513F9C-7DD8-4E24-8661-C9FA8526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2CBA4A-FE43-4D2A-BEBC-1A20CBC8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54745-7A09-4A0A-B5CD-BD7691B3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9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B85D7F-93D7-42EC-BCB9-99F0DC3B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5F4BAC-8C0F-416B-9216-8E7138A1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2A510-B59C-497E-A8CB-0359826A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9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7FF9C-2859-4683-A802-D8B89ABE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50168-C9FE-41BB-AB9F-AF0B987F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559ED-A37F-4BCB-847D-70A6C716F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9CC9B-9B54-42DF-ADC7-B2CF28E3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26223-E185-4B9D-B778-BC6F143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70C8E5-F1C7-4D48-A361-F151E993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20DFA-99A8-4159-A20A-D7B4C654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DE566-087C-4872-BD31-3654B3A04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944387-ACAE-4D0C-AA90-B0F99C82D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A332C-E018-4919-BB12-AA811DC3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9656A-331F-41A0-92BB-6BC1E7CD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1CB27B-B3A3-40FE-B88F-DEC6B406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4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016547-1C46-43F5-8636-3FAB5B5D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9D3CA8-1C20-4628-B314-0BF80ED5C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D2E32-52BE-4068-A11A-DBEB60DBE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FE084-0F74-4B26-AE74-4B800F744D90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D0F94-922F-43B8-8F24-96249A5BD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131FE-5E4D-48FF-B02A-B9B9191E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49F2-6F31-43B0-A05F-69018681A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5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CE8CE8-75AB-4A22-9595-DB28E2C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" r="2674" b="-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5457449C-58A2-46E4-9256-ED3541E085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105276 w 12192000"/>
              <a:gd name="connsiteY0" fmla="*/ 2239566 h 6858000"/>
              <a:gd name="connsiteX1" fmla="*/ 4105276 w 12192000"/>
              <a:gd name="connsiteY1" fmla="*/ 4618435 h 6858000"/>
              <a:gd name="connsiteX2" fmla="*/ 8086727 w 12192000"/>
              <a:gd name="connsiteY2" fmla="*/ 4618435 h 6858000"/>
              <a:gd name="connsiteX3" fmla="*/ 8086727 w 12192000"/>
              <a:gd name="connsiteY3" fmla="*/ 2239566 h 6858000"/>
              <a:gd name="connsiteX4" fmla="*/ 8086727 w 12192000"/>
              <a:gd name="connsiteY4" fmla="*/ 0 h 6858000"/>
              <a:gd name="connsiteX5" fmla="*/ 8248651 w 12192000"/>
              <a:gd name="connsiteY5" fmla="*/ 0 h 6858000"/>
              <a:gd name="connsiteX6" fmla="*/ 8248651 w 12192000"/>
              <a:gd name="connsiteY6" fmla="*/ 2106216 h 6858000"/>
              <a:gd name="connsiteX7" fmla="*/ 12192000 w 12192000"/>
              <a:gd name="connsiteY7" fmla="*/ 2106216 h 6858000"/>
              <a:gd name="connsiteX8" fmla="*/ 12192000 w 12192000"/>
              <a:gd name="connsiteY8" fmla="*/ 2239566 h 6858000"/>
              <a:gd name="connsiteX9" fmla="*/ 8248651 w 12192000"/>
              <a:gd name="connsiteY9" fmla="*/ 2239566 h 6858000"/>
              <a:gd name="connsiteX10" fmla="*/ 8248651 w 12192000"/>
              <a:gd name="connsiteY10" fmla="*/ 4618435 h 6858000"/>
              <a:gd name="connsiteX11" fmla="*/ 12192000 w 12192000"/>
              <a:gd name="connsiteY11" fmla="*/ 4618435 h 6858000"/>
              <a:gd name="connsiteX12" fmla="*/ 12192000 w 12192000"/>
              <a:gd name="connsiteY12" fmla="*/ 4751786 h 6858000"/>
              <a:gd name="connsiteX13" fmla="*/ 8248651 w 12192000"/>
              <a:gd name="connsiteY13" fmla="*/ 4751786 h 6858000"/>
              <a:gd name="connsiteX14" fmla="*/ 8248651 w 12192000"/>
              <a:gd name="connsiteY14" fmla="*/ 6858000 h 6858000"/>
              <a:gd name="connsiteX15" fmla="*/ 8086727 w 12192000"/>
              <a:gd name="connsiteY15" fmla="*/ 6858000 h 6858000"/>
              <a:gd name="connsiteX16" fmla="*/ 8086727 w 12192000"/>
              <a:gd name="connsiteY16" fmla="*/ 4751786 h 6858000"/>
              <a:gd name="connsiteX17" fmla="*/ 4105276 w 12192000"/>
              <a:gd name="connsiteY17" fmla="*/ 4751786 h 6858000"/>
              <a:gd name="connsiteX18" fmla="*/ 4105276 w 12192000"/>
              <a:gd name="connsiteY18" fmla="*/ 6858000 h 6858000"/>
              <a:gd name="connsiteX19" fmla="*/ 3943352 w 12192000"/>
              <a:gd name="connsiteY19" fmla="*/ 6858000 h 6858000"/>
              <a:gd name="connsiteX20" fmla="*/ 3943352 w 12192000"/>
              <a:gd name="connsiteY20" fmla="*/ 4751786 h 6858000"/>
              <a:gd name="connsiteX21" fmla="*/ 0 w 12192000"/>
              <a:gd name="connsiteY21" fmla="*/ 4751786 h 6858000"/>
              <a:gd name="connsiteX22" fmla="*/ 0 w 12192000"/>
              <a:gd name="connsiteY22" fmla="*/ 4618435 h 6858000"/>
              <a:gd name="connsiteX23" fmla="*/ 3943352 w 12192000"/>
              <a:gd name="connsiteY23" fmla="*/ 4618435 h 6858000"/>
              <a:gd name="connsiteX24" fmla="*/ 3943352 w 12192000"/>
              <a:gd name="connsiteY24" fmla="*/ 2239566 h 6858000"/>
              <a:gd name="connsiteX25" fmla="*/ 1 w 12192000"/>
              <a:gd name="connsiteY25" fmla="*/ 2239566 h 6858000"/>
              <a:gd name="connsiteX26" fmla="*/ 1 w 12192000"/>
              <a:gd name="connsiteY26" fmla="*/ 2106216 h 6858000"/>
              <a:gd name="connsiteX27" fmla="*/ 3943352 w 12192000"/>
              <a:gd name="connsiteY27" fmla="*/ 2106216 h 6858000"/>
              <a:gd name="connsiteX28" fmla="*/ 3943352 w 12192000"/>
              <a:gd name="connsiteY28" fmla="*/ 0 h 6858000"/>
              <a:gd name="connsiteX29" fmla="*/ 4105276 w 12192000"/>
              <a:gd name="connsiteY29" fmla="*/ 0 h 6858000"/>
              <a:gd name="connsiteX30" fmla="*/ 4105276 w 12192000"/>
              <a:gd name="connsiteY30" fmla="*/ 2106216 h 6858000"/>
              <a:gd name="connsiteX31" fmla="*/ 8086727 w 12192000"/>
              <a:gd name="connsiteY31" fmla="*/ 210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4105276" y="2239566"/>
                </a:moveTo>
                <a:lnTo>
                  <a:pt x="4105276" y="4618435"/>
                </a:lnTo>
                <a:lnTo>
                  <a:pt x="8086727" y="4618435"/>
                </a:lnTo>
                <a:lnTo>
                  <a:pt x="8086727" y="2239566"/>
                </a:lnTo>
                <a:close/>
                <a:moveTo>
                  <a:pt x="8086727" y="0"/>
                </a:moveTo>
                <a:lnTo>
                  <a:pt x="8248651" y="0"/>
                </a:lnTo>
                <a:lnTo>
                  <a:pt x="8248651" y="2106216"/>
                </a:lnTo>
                <a:lnTo>
                  <a:pt x="12192000" y="2106216"/>
                </a:lnTo>
                <a:lnTo>
                  <a:pt x="12192000" y="2239566"/>
                </a:lnTo>
                <a:lnTo>
                  <a:pt x="8248651" y="2239566"/>
                </a:lnTo>
                <a:lnTo>
                  <a:pt x="8248651" y="4618435"/>
                </a:lnTo>
                <a:lnTo>
                  <a:pt x="12192000" y="4618435"/>
                </a:lnTo>
                <a:lnTo>
                  <a:pt x="12192000" y="4751786"/>
                </a:lnTo>
                <a:lnTo>
                  <a:pt x="8248651" y="4751786"/>
                </a:lnTo>
                <a:lnTo>
                  <a:pt x="8248651" y="6858000"/>
                </a:lnTo>
                <a:lnTo>
                  <a:pt x="8086727" y="6858000"/>
                </a:lnTo>
                <a:lnTo>
                  <a:pt x="8086727" y="4751786"/>
                </a:lnTo>
                <a:lnTo>
                  <a:pt x="4105276" y="4751786"/>
                </a:lnTo>
                <a:lnTo>
                  <a:pt x="4105276" y="6858000"/>
                </a:lnTo>
                <a:lnTo>
                  <a:pt x="3943352" y="6858000"/>
                </a:lnTo>
                <a:lnTo>
                  <a:pt x="3943352" y="4751786"/>
                </a:lnTo>
                <a:lnTo>
                  <a:pt x="0" y="4751786"/>
                </a:lnTo>
                <a:lnTo>
                  <a:pt x="0" y="4618435"/>
                </a:lnTo>
                <a:lnTo>
                  <a:pt x="3943352" y="4618435"/>
                </a:lnTo>
                <a:lnTo>
                  <a:pt x="3943352" y="2239566"/>
                </a:lnTo>
                <a:lnTo>
                  <a:pt x="1" y="2239566"/>
                </a:lnTo>
                <a:lnTo>
                  <a:pt x="1" y="2106216"/>
                </a:lnTo>
                <a:lnTo>
                  <a:pt x="3943352" y="2106216"/>
                </a:lnTo>
                <a:lnTo>
                  <a:pt x="3943352" y="0"/>
                </a:lnTo>
                <a:lnTo>
                  <a:pt x="4105276" y="0"/>
                </a:lnTo>
                <a:lnTo>
                  <a:pt x="4105276" y="2106216"/>
                </a:lnTo>
                <a:lnTo>
                  <a:pt x="8086727" y="2106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C8CDF4-68ED-4915-8C2A-9A5DC2D8E93E}"/>
              </a:ext>
            </a:extLst>
          </p:cNvPr>
          <p:cNvSpPr/>
          <p:nvPr/>
        </p:nvSpPr>
        <p:spPr>
          <a:xfrm>
            <a:off x="0" y="2238375"/>
            <a:ext cx="8091055" cy="238125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5400" b="1" dirty="0" err="1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</a:rPr>
              <a:t>나선비경</a:t>
            </a:r>
            <a:r>
              <a:rPr lang="ko-KR" altLang="en-US" sz="5400" b="1" dirty="0">
                <a:solidFill>
                  <a:schemeClr val="tx1"/>
                </a:solidFill>
                <a:latin typeface="카페24 아네모네" pitchFamily="2" charset="-127"/>
                <a:ea typeface="카페24 아네모네" pitchFamily="2" charset="-127"/>
              </a:rPr>
              <a:t> 분석 </a:t>
            </a:r>
            <a:endParaRPr lang="en-US" altLang="ko-KR" sz="5400" b="1" dirty="0">
              <a:solidFill>
                <a:schemeClr val="tx1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3802535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71EC54-479E-4CEB-9AEA-1A2D51A04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E84188F-1E1A-46B0-844C-FCF26BBACCC0}"/>
              </a:ext>
            </a:extLst>
          </p:cNvPr>
          <p:cNvGrpSpPr/>
          <p:nvPr/>
        </p:nvGrpSpPr>
        <p:grpSpPr>
          <a:xfrm>
            <a:off x="419428" y="1654325"/>
            <a:ext cx="7118279" cy="4306534"/>
            <a:chOff x="341246" y="1275733"/>
            <a:chExt cx="7118279" cy="43065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B3E2BA-38E8-4C06-ACBA-2E2BCC99A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9" t="22365" r="18145" b="18602"/>
            <a:stretch/>
          </p:blipFill>
          <p:spPr>
            <a:xfrm>
              <a:off x="341246" y="2271305"/>
              <a:ext cx="6175633" cy="331096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4C8917-8FBE-4CCA-9E6E-1502959FC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9" t="15982" r="21296" b="15525"/>
            <a:stretch/>
          </p:blipFill>
          <p:spPr>
            <a:xfrm>
              <a:off x="2515153" y="1275733"/>
              <a:ext cx="4944372" cy="331096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7EE307-E584-4B7D-9F49-D2087B51A9D5}"/>
              </a:ext>
            </a:extLst>
          </p:cNvPr>
          <p:cNvSpPr/>
          <p:nvPr/>
        </p:nvSpPr>
        <p:spPr>
          <a:xfrm>
            <a:off x="8232483" y="1265952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층과 방 별 지맥 이상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 목표 및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등장 몬스터 리스트를 확인 하여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몬스터의 약점을 찌르고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강력하고 빠르게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클리어 할 수 있는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 할 수 있게끔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유도하며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뿐 아니라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유저의 성장을 유도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CFBA8-956E-4ACB-AA21-2EEAE509AF5E}"/>
              </a:ext>
            </a:extLst>
          </p:cNvPr>
          <p:cNvSpPr/>
          <p:nvPr/>
        </p:nvSpPr>
        <p:spPr>
          <a:xfrm>
            <a:off x="877082" y="9525"/>
            <a:ext cx="2456668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478C979-D7B3-4E5D-B60A-206CA190D357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A1F01-F3B3-4874-84A3-78481BD22FB6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층과 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E8F09B-0038-422B-A74C-4492E0E3D3A7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90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389287" y="2351470"/>
            <a:ext cx="3618271" cy="244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캐릭터의 성장과 관련된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보상으로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캐릭터의 성장을 유도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별의 보물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그 캐릭터들을 성장시켜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캐릭터를 얻을 수 있는</a:t>
            </a:r>
            <a:endParaRPr lang="en-US" altLang="ko-KR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원석을 보상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주어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각각 캐릭터의 획득과 성장을 유도 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방의 보물 </a:t>
            </a:r>
            <a:r>
              <a:rPr lang="en-US" altLang="ko-KR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별의 보물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2860330-A5AA-415B-B9DC-C052EB2B8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1" t="16604" r="21958" b="20503"/>
          <a:stretch/>
        </p:blipFill>
        <p:spPr>
          <a:xfrm>
            <a:off x="7540933" y="1055272"/>
            <a:ext cx="3171963" cy="2003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96F10-D7E5-402F-A04F-989C746A8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17671" r="44878" b="41685"/>
          <a:stretch/>
        </p:blipFill>
        <p:spPr>
          <a:xfrm>
            <a:off x="7540933" y="3516067"/>
            <a:ext cx="3171963" cy="24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9A579E-8B97-4B89-B200-0F657DDC5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t="4675" r="19874" b="28384"/>
          <a:stretch/>
        </p:blipFill>
        <p:spPr>
          <a:xfrm>
            <a:off x="6802802" y="1843087"/>
            <a:ext cx="5051101" cy="3152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C9B5B7-583D-47BC-B2F8-C3FDDB583C0F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심비</a:t>
            </a:r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강복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24DBD5-D238-45D8-ABA5-A28284732676}"/>
              </a:ext>
            </a:extLst>
          </p:cNvPr>
          <p:cNvSpPr/>
          <p:nvPr/>
        </p:nvSpPr>
        <p:spPr>
          <a:xfrm>
            <a:off x="1067191" y="1990724"/>
            <a:ext cx="5028809" cy="3620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방마다 선택 할 수 있는 버프로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층 지속인 것과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 지속인 것으로 나뉘며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1, 2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번방에서는 해당 층 전체에</a:t>
            </a:r>
            <a:endParaRPr lang="en-US" altLang="ko-KR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유효한 버프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번방에서는 더 강력한 효과를 주는 버프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선택하게 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앞서 설명했던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지맥이상과 구성한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덱에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잘 맞는</a:t>
            </a:r>
            <a:endParaRPr lang="en-US" altLang="ko-KR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강복을 선택하여 더욱 더 강력한 시너지를 낼 수 있는 선택을 하게끔 유도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한다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6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D1478A-22BF-4106-AF3A-2BA0716C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C9B5B7-583D-47BC-B2F8-C3FDDB583C0F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E9426A19-2E1D-4DB1-BF93-DCDACADC2C5F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E77EE-3787-4E53-9469-AC9DE766E175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도전 실패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7FDD39-0A56-49EF-853D-3FFCD986B4A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24DBD5-D238-45D8-ABA5-A28284732676}"/>
              </a:ext>
            </a:extLst>
          </p:cNvPr>
          <p:cNvSpPr/>
          <p:nvPr/>
        </p:nvSpPr>
        <p:spPr>
          <a:xfrm>
            <a:off x="1067191" y="1990725"/>
            <a:ext cx="5028809" cy="286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도전을 실패할 경우 현재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덱의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평가를 그래프로 나타내어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유저가 한눈에 어떤 점이 부족했는지를 파악하고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지맥 이상도 같이 보여주어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자체의 완성도는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괜찮더라도 지맥이상과 잘 맞지 않는 경우도 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개선하여 재도전을 할 수 있게끔 가이드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FC80F9-0240-4D28-9282-37AB4AE45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22455" r="26344" b="31572"/>
          <a:stretch/>
        </p:blipFill>
        <p:spPr>
          <a:xfrm>
            <a:off x="6295036" y="1852612"/>
            <a:ext cx="5557658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4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082B71-F782-4769-8218-2D6646BDFE20}"/>
              </a:ext>
            </a:extLst>
          </p:cNvPr>
          <p:cNvSpPr/>
          <p:nvPr/>
        </p:nvSpPr>
        <p:spPr>
          <a:xfrm>
            <a:off x="1067191" y="2000249"/>
            <a:ext cx="5028809" cy="2867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현재는 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개의 층을 모두 클리어 한 뒤</a:t>
            </a:r>
            <a:r>
              <a:rPr lang="en-US" altLang="ko-KR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최대치의 별의 보상을 받기 위하여 다시 클리어를 하기위해 </a:t>
            </a:r>
            <a:endParaRPr lang="en-US" altLang="ko-KR" sz="15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비경에 진입 할 경우</a:t>
            </a:r>
            <a:r>
              <a:rPr lang="en-US" altLang="ko-KR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층의 </a:t>
            </a:r>
            <a:r>
              <a:rPr lang="en-US" altLang="ko-KR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방 부터 시작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개선하여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개의 층을 모두 클리어 하면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선택한 방부터 시작이 가능하게끔 하거나</a:t>
            </a:r>
            <a:endParaRPr lang="en-US" altLang="ko-KR" dirty="0">
              <a:solidFill>
                <a:srgbClr val="0751C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 보상을 받은 층은 </a:t>
            </a:r>
            <a:r>
              <a:rPr lang="ko-KR" altLang="en-US" dirty="0" err="1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스킵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수 있는 기능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필요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 관점</a:t>
            </a:r>
          </a:p>
        </p:txBody>
      </p:sp>
    </p:spTree>
    <p:extLst>
      <p:ext uri="{BB962C8B-B14F-4D97-AF65-F5344CB8AC3E}">
        <p14:creationId xmlns:p14="http://schemas.microsoft.com/office/powerpoint/2010/main" val="277463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082B71-F782-4769-8218-2D6646BDFE20}"/>
              </a:ext>
            </a:extLst>
          </p:cNvPr>
          <p:cNvSpPr/>
          <p:nvPr/>
        </p:nvSpPr>
        <p:spPr>
          <a:xfrm>
            <a:off x="1067191" y="2000249"/>
            <a:ext cx="5028809" cy="2867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현재는 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도중 한 개의 층을 모두 클리어 하면</a:t>
            </a:r>
            <a:r>
              <a:rPr lang="en-US" altLang="ko-KR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층을 클리어 한 </a:t>
            </a:r>
            <a:r>
              <a:rPr lang="ko-KR" altLang="en-US" sz="150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구성으로 다음 층도 진행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하게 되는데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층을 진행 하기 이전에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몬스터 구성과 지맥 이상을 확인하고</a:t>
            </a:r>
            <a:endParaRPr lang="en-US" altLang="ko-KR" dirty="0">
              <a:solidFill>
                <a:srgbClr val="0751C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재 구성 할 수 있게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 좋을 것 같음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편의성 관점</a:t>
            </a:r>
          </a:p>
        </p:txBody>
      </p:sp>
    </p:spTree>
    <p:extLst>
      <p:ext uri="{BB962C8B-B14F-4D97-AF65-F5344CB8AC3E}">
        <p14:creationId xmlns:p14="http://schemas.microsoft.com/office/powerpoint/2010/main" val="92227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개선 사항</a:t>
            </a: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082B71-F782-4769-8218-2D6646BDFE20}"/>
              </a:ext>
            </a:extLst>
          </p:cNvPr>
          <p:cNvSpPr/>
          <p:nvPr/>
        </p:nvSpPr>
        <p:spPr>
          <a:xfrm>
            <a:off x="1067191" y="2000249"/>
            <a:ext cx="5028809" cy="2867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나선의 경우 보통 진입하는 유저들은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성급의 성유물을 장비하고 진입하게 되는데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보물로 지급 되는 </a:t>
            </a:r>
            <a:r>
              <a:rPr lang="ko-KR" altLang="en-US" sz="150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상자는 대부분 </a:t>
            </a:r>
            <a:r>
              <a:rPr lang="en-US" altLang="ko-KR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 또한 특정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성유물만 나오는데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가짓수를 개선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해주거나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부위정도는 선택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수 있으면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습득을 위해서도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유저들을 나선 비경으로 유도가 가능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보상 관점</a:t>
            </a:r>
          </a:p>
        </p:txBody>
      </p:sp>
    </p:spTree>
    <p:extLst>
      <p:ext uri="{BB962C8B-B14F-4D97-AF65-F5344CB8AC3E}">
        <p14:creationId xmlns:p14="http://schemas.microsoft.com/office/powerpoint/2010/main" val="102500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6DE693-837F-4FF6-B731-C917EAF5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14" r="18333" b="18333"/>
          <a:stretch/>
        </p:blipFill>
        <p:spPr>
          <a:xfrm>
            <a:off x="0" y="800100"/>
            <a:ext cx="12192000" cy="6067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1E3-C8F2-4614-B4C2-C03B943656F6}"/>
              </a:ext>
            </a:extLst>
          </p:cNvPr>
          <p:cNvSpPr/>
          <p:nvPr/>
        </p:nvSpPr>
        <p:spPr>
          <a:xfrm>
            <a:off x="877082" y="9525"/>
            <a:ext cx="24090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총평</a:t>
            </a:r>
            <a:endParaRPr lang="ko-KR" altLang="en-US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" name="별: 꼭짓점 4개 2">
            <a:extLst>
              <a:ext uri="{FF2B5EF4-FFF2-40B4-BE49-F238E27FC236}">
                <a16:creationId xmlns:a16="http://schemas.microsoft.com/office/drawing/2014/main" id="{0E9083B9-9167-4E9C-85E1-3FEFAF3BBF0B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C69743-7C4A-42B5-874B-FC9004957A00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082B71-F782-4769-8218-2D6646BDFE20}"/>
              </a:ext>
            </a:extLst>
          </p:cNvPr>
          <p:cNvSpPr/>
          <p:nvPr/>
        </p:nvSpPr>
        <p:spPr>
          <a:xfrm>
            <a:off x="1067191" y="2000249"/>
            <a:ext cx="5028809" cy="2867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나선의 경우 보통 진입하는 유저들은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성급의 성유물을 장비하고 진입하게 되는데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보물로 지급 되는 </a:t>
            </a:r>
            <a:r>
              <a:rPr lang="ko-KR" altLang="en-US" sz="150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상자는 대부분 </a:t>
            </a:r>
            <a:r>
              <a:rPr lang="en-US" altLang="ko-KR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 또한 특정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성유물만 나오는데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가짓수를 개선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해주거나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부위정도는 선택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 수 있으면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성유물의 습득을 위해서도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유저들을 나선 비경으로 유도가 가능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D2220-0FA4-4C41-A18C-60FDE607A164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26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C2F2F-5892-4CEE-863E-DF7D3AF145AE}"/>
              </a:ext>
            </a:extLst>
          </p:cNvPr>
          <p:cNvSpPr/>
          <p:nvPr/>
        </p:nvSpPr>
        <p:spPr>
          <a:xfrm>
            <a:off x="5408066" y="2438370"/>
            <a:ext cx="2127177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FF8EDA-9396-4F1D-AFE0-FD9A746F9373}"/>
              </a:ext>
            </a:extLst>
          </p:cNvPr>
          <p:cNvSpPr/>
          <p:nvPr/>
        </p:nvSpPr>
        <p:spPr>
          <a:xfrm>
            <a:off x="5408066" y="3406644"/>
            <a:ext cx="2156690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타겟층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C9B163-E82B-4621-AFA9-CB37B66B2542}"/>
              </a:ext>
            </a:extLst>
          </p:cNvPr>
          <p:cNvSpPr/>
          <p:nvPr/>
        </p:nvSpPr>
        <p:spPr>
          <a:xfrm>
            <a:off x="5408066" y="4384179"/>
            <a:ext cx="2633608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및 기획 의도 분석</a:t>
            </a:r>
          </a:p>
        </p:txBody>
      </p:sp>
      <p:sp>
        <p:nvSpPr>
          <p:cNvPr id="8" name="별: 꼭짓점 4개 7">
            <a:extLst>
              <a:ext uri="{FF2B5EF4-FFF2-40B4-BE49-F238E27FC236}">
                <a16:creationId xmlns:a16="http://schemas.microsoft.com/office/drawing/2014/main" id="{93988FA1-B04D-4FB8-A999-E5F9EAC31B3B}"/>
              </a:ext>
            </a:extLst>
          </p:cNvPr>
          <p:cNvSpPr/>
          <p:nvPr/>
        </p:nvSpPr>
        <p:spPr>
          <a:xfrm>
            <a:off x="4493551" y="2476113"/>
            <a:ext cx="617934" cy="550429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FFD8EE9C-CDCB-4CE6-A552-47FF2B4FFFE5}"/>
              </a:ext>
            </a:extLst>
          </p:cNvPr>
          <p:cNvSpPr/>
          <p:nvPr/>
        </p:nvSpPr>
        <p:spPr>
          <a:xfrm>
            <a:off x="4493551" y="4412657"/>
            <a:ext cx="617934" cy="550429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750C28A2-8FFE-492B-BE6B-B05CD4F135E3}"/>
              </a:ext>
            </a:extLst>
          </p:cNvPr>
          <p:cNvSpPr/>
          <p:nvPr/>
        </p:nvSpPr>
        <p:spPr>
          <a:xfrm>
            <a:off x="4493551" y="3444385"/>
            <a:ext cx="617934" cy="550429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5153FC-0230-4F24-A8E5-DDABA8BBAE39}"/>
              </a:ext>
            </a:extLst>
          </p:cNvPr>
          <p:cNvSpPr/>
          <p:nvPr/>
        </p:nvSpPr>
        <p:spPr>
          <a:xfrm>
            <a:off x="5408066" y="5323971"/>
            <a:ext cx="2405403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</a:t>
            </a:r>
          </a:p>
        </p:txBody>
      </p:sp>
      <p:sp>
        <p:nvSpPr>
          <p:cNvPr id="20" name="별: 꼭짓점 4개 19">
            <a:extLst>
              <a:ext uri="{FF2B5EF4-FFF2-40B4-BE49-F238E27FC236}">
                <a16:creationId xmlns:a16="http://schemas.microsoft.com/office/drawing/2014/main" id="{59DC1525-FD0E-462E-AF6E-29B1798AA7B9}"/>
              </a:ext>
            </a:extLst>
          </p:cNvPr>
          <p:cNvSpPr/>
          <p:nvPr/>
        </p:nvSpPr>
        <p:spPr>
          <a:xfrm>
            <a:off x="4493551" y="5360113"/>
            <a:ext cx="617934" cy="550429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7AFEF5-A0AC-422D-AA7D-363CB578EB89}"/>
              </a:ext>
            </a:extLst>
          </p:cNvPr>
          <p:cNvSpPr/>
          <p:nvPr/>
        </p:nvSpPr>
        <p:spPr>
          <a:xfrm>
            <a:off x="5408066" y="6235284"/>
            <a:ext cx="2405403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총평</a:t>
            </a:r>
          </a:p>
        </p:txBody>
      </p:sp>
      <p:sp>
        <p:nvSpPr>
          <p:cNvPr id="22" name="별: 꼭짓점 4개 21">
            <a:extLst>
              <a:ext uri="{FF2B5EF4-FFF2-40B4-BE49-F238E27FC236}">
                <a16:creationId xmlns:a16="http://schemas.microsoft.com/office/drawing/2014/main" id="{95C24620-9514-47BE-B3D9-8522FB51A43E}"/>
              </a:ext>
            </a:extLst>
          </p:cNvPr>
          <p:cNvSpPr/>
          <p:nvPr/>
        </p:nvSpPr>
        <p:spPr>
          <a:xfrm>
            <a:off x="4493551" y="6272056"/>
            <a:ext cx="617934" cy="550429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847626-9CA8-4AE1-8606-EC0BD192D25E}"/>
              </a:ext>
            </a:extLst>
          </p:cNvPr>
          <p:cNvSpPr/>
          <p:nvPr/>
        </p:nvSpPr>
        <p:spPr>
          <a:xfrm>
            <a:off x="0" y="0"/>
            <a:ext cx="12191999" cy="2355273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F337E10-EAE1-43CF-95FB-7877A01F9C06}"/>
              </a:ext>
            </a:extLst>
          </p:cNvPr>
          <p:cNvSpPr/>
          <p:nvPr/>
        </p:nvSpPr>
        <p:spPr>
          <a:xfrm>
            <a:off x="3943927" y="581891"/>
            <a:ext cx="4313382" cy="17641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167CF-208E-46D8-AB36-C022942977EF}"/>
              </a:ext>
            </a:extLst>
          </p:cNvPr>
          <p:cNvSpPr txBox="1"/>
          <p:nvPr/>
        </p:nvSpPr>
        <p:spPr>
          <a:xfrm>
            <a:off x="3939305" y="1002299"/>
            <a:ext cx="4313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카페24 당당해" pitchFamily="2" charset="-127"/>
                <a:ea typeface="카페24 당당해" pitchFamily="2" charset="-127"/>
              </a:rPr>
              <a:t>CONTENT</a:t>
            </a:r>
            <a:endParaRPr lang="ko-KR" altLang="en-US" sz="6000" b="1" dirty="0">
              <a:latin typeface="카페24 당당해" pitchFamily="2" charset="-127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83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866B-6ED7-47C3-A84F-05540EFCEF99}"/>
              </a:ext>
            </a:extLst>
          </p:cNvPr>
          <p:cNvSpPr/>
          <p:nvPr/>
        </p:nvSpPr>
        <p:spPr>
          <a:xfrm>
            <a:off x="692140" y="1996200"/>
            <a:ext cx="5028809" cy="3567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나선 비경은 크게 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접근 방법이 존재 하는데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한가지 방법은 이벤트를 통하여 자연스럽게 접근 하는 형태이다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초보자의 경우 만민동행 이벤트로 캐릭터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얻기 위해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하게 되는 형태가 존재하며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방법은 유저가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월드맵을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보며 탐험</a:t>
            </a: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하다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자연스럽게 접근하게 되는 형태가 있다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이렇게 타 게임처럼 버튼을 통한 쉬운 접근이 아닌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탐험 하여 접근 하는 방식은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유저로 하여금 보다 컨텐츠로 자연스럽게 유도를 할 수 있다</a:t>
            </a:r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비경의 접근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BC282C-12EC-4E86-A8A1-EABB12C4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02" y="0"/>
            <a:ext cx="4665598" cy="2624399"/>
          </a:xfrm>
          <a:prstGeom prst="rect">
            <a:avLst/>
          </a:prstGeom>
        </p:spPr>
      </p:pic>
      <p:pic>
        <p:nvPicPr>
          <p:cNvPr id="1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B2709A43-7608-47BE-B5B0-FBD7636BA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1" b="10492"/>
          <a:stretch/>
        </p:blipFill>
        <p:spPr bwMode="auto">
          <a:xfrm>
            <a:off x="6096000" y="1996200"/>
            <a:ext cx="4436115" cy="278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D6EEF3-F83F-4FA9-905A-87D232F66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00" y="4233601"/>
            <a:ext cx="4665600" cy="26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412725-8A63-4C5C-9F34-A5ADD4E0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t="9218" r="12486" b="18472"/>
          <a:stretch/>
        </p:blipFill>
        <p:spPr>
          <a:xfrm>
            <a:off x="0" y="783868"/>
            <a:ext cx="12192000" cy="60741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866B-6ED7-47C3-A84F-05540EFCEF99}"/>
              </a:ext>
            </a:extLst>
          </p:cNvPr>
          <p:cNvSpPr/>
          <p:nvPr/>
        </p:nvSpPr>
        <p:spPr>
          <a:xfrm>
            <a:off x="1067191" y="2000250"/>
            <a:ext cx="5028809" cy="286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비경은 현재 원신에서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엔드 컨텐츠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역할을 하고 있는 컨텐츠로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1~8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층까지의 회랑 비경과 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9~12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층의 연월 나선으로 분류 된다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층마다 도전 목표가 존재하며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구성하여 이를 돌파하는 형태의 컨텐츠이다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45597C-6CA6-4200-9EFC-CBCE8049F8EC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3" name="별: 꼭짓점 4개 12">
            <a:extLst>
              <a:ext uri="{FF2B5EF4-FFF2-40B4-BE49-F238E27FC236}">
                <a16:creationId xmlns:a16="http://schemas.microsoft.com/office/drawing/2014/main" id="{691872CF-980D-48A3-8A2A-6AB5E02DF089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FB9A34-92BA-4195-9239-F67D39F8D52F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81C3BB-0790-4DA9-A0F1-F8DEF6F1D357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비경이란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48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810B9EF-61EE-4FB4-B54B-CF9E9C6E2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t="9218" r="12486" b="18472"/>
          <a:stretch/>
        </p:blipFill>
        <p:spPr>
          <a:xfrm>
            <a:off x="0" y="783868"/>
            <a:ext cx="12192000" cy="60741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FF7619-3226-4702-8DC9-D0073E8AD790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나선 비경 소개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C9CB8418-3261-4652-A71E-46EAEAB24D33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19BFA-A8B0-464E-AB53-15C94014BC60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나선 비경의 규칙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D43967-0C0F-4EFB-93FB-508690547EEC}"/>
              </a:ext>
            </a:extLst>
          </p:cNvPr>
          <p:cNvSpPr/>
          <p:nvPr/>
        </p:nvSpPr>
        <p:spPr>
          <a:xfrm>
            <a:off x="1067191" y="2000249"/>
            <a:ext cx="5028809" cy="2867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비경에는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심연의 별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방과 층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 분기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축복과 강복</a:t>
            </a:r>
            <a:r>
              <a:rPr lang="en-US" altLang="ko-KR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751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제한과 지맥 이상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여러 규칙이 존재한다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이러한 규칙들을 토대로 보다 유연하고 </a:t>
            </a: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ko-KR" altLang="en-US" sz="15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구성하여 모든 도전을 돌파 해야 한다</a:t>
            </a:r>
            <a:r>
              <a:rPr lang="en-US" altLang="ko-KR" sz="1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B9F1F3-B531-4DC5-985F-506F4E635C8B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5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A47A1ED3-8528-48A3-AB8A-4154A54BB2FB}"/>
              </a:ext>
            </a:extLst>
          </p:cNvPr>
          <p:cNvSpPr/>
          <p:nvPr/>
        </p:nvSpPr>
        <p:spPr>
          <a:xfrm>
            <a:off x="877082" y="9525"/>
            <a:ext cx="2127177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타겟층 분석 </a:t>
            </a:r>
          </a:p>
        </p:txBody>
      </p:sp>
      <p:sp>
        <p:nvSpPr>
          <p:cNvPr id="50" name="별: 꼭짓점 4개 49">
            <a:extLst>
              <a:ext uri="{FF2B5EF4-FFF2-40B4-BE49-F238E27FC236}">
                <a16:creationId xmlns:a16="http://schemas.microsoft.com/office/drawing/2014/main" id="{8DBD6BAB-C644-4E5B-9B8B-E00D374BD846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1A9B8EA-51C5-47CB-B9AF-2747937F37A9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5B1737-ACA0-4B04-8AD8-52F9BFE166AA}"/>
              </a:ext>
            </a:extLst>
          </p:cNvPr>
          <p:cNvSpPr/>
          <p:nvPr/>
        </p:nvSpPr>
        <p:spPr>
          <a:xfrm>
            <a:off x="2059912" y="1685555"/>
            <a:ext cx="4531806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 게임에 재미를 느끼기 시작한 유저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0BA520-A496-47C1-A506-E6CC0712E1E7}"/>
              </a:ext>
            </a:extLst>
          </p:cNvPr>
          <p:cNvSpPr/>
          <p:nvPr/>
        </p:nvSpPr>
        <p:spPr>
          <a:xfrm>
            <a:off x="2059911" y="3125307"/>
            <a:ext cx="4531807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성장을 확인 해보고 싶은 유저</a:t>
            </a:r>
          </a:p>
        </p:txBody>
      </p:sp>
      <p:sp>
        <p:nvSpPr>
          <p:cNvPr id="18" name="별: 꼭짓점 4개 17">
            <a:extLst>
              <a:ext uri="{FF2B5EF4-FFF2-40B4-BE49-F238E27FC236}">
                <a16:creationId xmlns:a16="http://schemas.microsoft.com/office/drawing/2014/main" id="{72CF1029-2D25-4B62-9F47-3C506F66BE1F}"/>
              </a:ext>
            </a:extLst>
          </p:cNvPr>
          <p:cNvSpPr/>
          <p:nvPr/>
        </p:nvSpPr>
        <p:spPr>
          <a:xfrm>
            <a:off x="1157500" y="3153785"/>
            <a:ext cx="617934" cy="550429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4개 18">
            <a:extLst>
              <a:ext uri="{FF2B5EF4-FFF2-40B4-BE49-F238E27FC236}">
                <a16:creationId xmlns:a16="http://schemas.microsoft.com/office/drawing/2014/main" id="{215C5D99-A0C6-43E7-B9F5-514B28BC7E50}"/>
              </a:ext>
            </a:extLst>
          </p:cNvPr>
          <p:cNvSpPr/>
          <p:nvPr/>
        </p:nvSpPr>
        <p:spPr>
          <a:xfrm>
            <a:off x="1157500" y="1723296"/>
            <a:ext cx="617934" cy="550429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E199D9-9AC3-4123-8783-CED0796F7AE3}"/>
              </a:ext>
            </a:extLst>
          </p:cNvPr>
          <p:cNvSpPr/>
          <p:nvPr/>
        </p:nvSpPr>
        <p:spPr>
          <a:xfrm>
            <a:off x="2059912" y="4567517"/>
            <a:ext cx="4531807" cy="62271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레진을 다 사용하고 할 컨텐츠가 없는 유저</a:t>
            </a:r>
          </a:p>
        </p:txBody>
      </p:sp>
      <p:sp>
        <p:nvSpPr>
          <p:cNvPr id="21" name="별: 꼭짓점 4개 20">
            <a:extLst>
              <a:ext uri="{FF2B5EF4-FFF2-40B4-BE49-F238E27FC236}">
                <a16:creationId xmlns:a16="http://schemas.microsoft.com/office/drawing/2014/main" id="{25D3BACB-6D96-4AC0-B4BB-F7DF080EC12A}"/>
              </a:ext>
            </a:extLst>
          </p:cNvPr>
          <p:cNvSpPr/>
          <p:nvPr/>
        </p:nvSpPr>
        <p:spPr>
          <a:xfrm>
            <a:off x="1157500" y="4603659"/>
            <a:ext cx="617934" cy="550429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A785A9-C971-4396-958D-E37DD32DA016}"/>
              </a:ext>
            </a:extLst>
          </p:cNvPr>
          <p:cNvSpPr/>
          <p:nvPr/>
        </p:nvSpPr>
        <p:spPr>
          <a:xfrm>
            <a:off x="8693234" y="2258367"/>
            <a:ext cx="2341266" cy="2341266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1E5C0B6-F887-4B19-B133-92DBF8E84067}"/>
              </a:ext>
            </a:extLst>
          </p:cNvPr>
          <p:cNvCxnSpPr>
            <a:cxnSpLocks/>
            <a:stCxn id="16" idx="3"/>
            <a:endCxn id="4" idx="2"/>
          </p:cNvCxnSpPr>
          <p:nvPr/>
        </p:nvCxnSpPr>
        <p:spPr>
          <a:xfrm>
            <a:off x="6591718" y="1996913"/>
            <a:ext cx="2101516" cy="1432087"/>
          </a:xfrm>
          <a:prstGeom prst="bentConnector3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FA5C8C-3247-4582-B0DF-76A4D370BB32}"/>
              </a:ext>
            </a:extLst>
          </p:cNvPr>
          <p:cNvCxnSpPr>
            <a:cxnSpLocks/>
            <a:stCxn id="17" idx="3"/>
            <a:endCxn id="4" idx="2"/>
          </p:cNvCxnSpPr>
          <p:nvPr/>
        </p:nvCxnSpPr>
        <p:spPr>
          <a:xfrm flipV="1">
            <a:off x="6591718" y="3429000"/>
            <a:ext cx="2101516" cy="7665"/>
          </a:xfrm>
          <a:prstGeom prst="straightConnector1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BDC9891-903B-46B0-9673-CEBEF95BC743}"/>
              </a:ext>
            </a:extLst>
          </p:cNvPr>
          <p:cNvCxnSpPr>
            <a:cxnSpLocks/>
            <a:stCxn id="20" idx="3"/>
            <a:endCxn id="4" idx="2"/>
          </p:cNvCxnSpPr>
          <p:nvPr/>
        </p:nvCxnSpPr>
        <p:spPr>
          <a:xfrm flipV="1">
            <a:off x="6591719" y="3429000"/>
            <a:ext cx="2101515" cy="1449875"/>
          </a:xfrm>
          <a:prstGeom prst="bentConnector3">
            <a:avLst/>
          </a:prstGeom>
          <a:ln w="889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87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1AC973-02A3-4A41-BF28-5840A2D18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ED0832-E3E2-4ABF-8572-3C4C24850F38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10" name="별: 꼭짓점 4개 9">
            <a:extLst>
              <a:ext uri="{FF2B5EF4-FFF2-40B4-BE49-F238E27FC236}">
                <a16:creationId xmlns:a16="http://schemas.microsoft.com/office/drawing/2014/main" id="{A1CB7C29-8788-4C06-B50B-5C4FF7F460C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F1EFB-EBF7-44BD-994F-B473CA2CFA9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제한사항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7505DD-DD7C-4DD8-881B-22249BFEC211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56EC55-52D5-48F2-A292-CA2C65FFB4DD}"/>
              </a:ext>
            </a:extLst>
          </p:cNvPr>
          <p:cNvSpPr/>
          <p:nvPr/>
        </p:nvSpPr>
        <p:spPr>
          <a:xfrm>
            <a:off x="1067191" y="1990725"/>
            <a:ext cx="5028809" cy="286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비경에서는 한 층은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방으로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이루어져 있고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층에 진입하게 되면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섭취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변경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변경</a:t>
            </a:r>
            <a:r>
              <a:rPr lang="en-US" altLang="ko-KR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캐릭터의 </a:t>
            </a:r>
            <a:r>
              <a:rPr lang="ko-KR" altLang="en-US" sz="1600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ko-KR" altLang="en-US" sz="1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무기 변경이 제한</a:t>
            </a:r>
            <a:endParaRPr lang="en-US" altLang="ko-KR" sz="1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토대로 플레이어는 보다 많은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캐릭터와 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성유물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무기를 필요 및 육성 하게 되어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모자란 부분은 과금으로의 유도도 가능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377DC8-0F90-4D18-85B5-DD5757B81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22206" r="10523" b="19333"/>
          <a:stretch/>
        </p:blipFill>
        <p:spPr>
          <a:xfrm>
            <a:off x="6396822" y="1990725"/>
            <a:ext cx="5494356" cy="25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3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4C8917-8FBE-4CCA-9E6E-1502959F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4" r="45801" b="18424"/>
          <a:stretch/>
        </p:blipFill>
        <p:spPr>
          <a:xfrm>
            <a:off x="5289683" y="1268361"/>
            <a:ext cx="6577851" cy="43065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나선 비경에는 약간의 특이점이 존재하는데 바로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층까지는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돌파를 할 수 있으나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층부터는 반드시 </a:t>
            </a: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 하는 점이다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 이후에 있는 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비경은</a:t>
            </a:r>
            <a:endParaRPr lang="en-US" altLang="ko-KR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주마다 연월 축복이 변경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되며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토대로 신규 캐릭터를 출시 후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연월 축복 변경으로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BM</a:t>
            </a:r>
            <a:r>
              <a:rPr lang="ko-KR" altLang="en-US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과도 연관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지을 수 있다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1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E5227E-E549-433A-B8E4-FC5396850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6" t="10992" r="7793" b="750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577055-7E43-4B16-9D6D-9BC2022F0B78}"/>
              </a:ext>
            </a:extLst>
          </p:cNvPr>
          <p:cNvSpPr/>
          <p:nvPr/>
        </p:nvSpPr>
        <p:spPr>
          <a:xfrm>
            <a:off x="1032798" y="1273941"/>
            <a:ext cx="3618271" cy="502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유저에게는 이벤트로 나선 비경을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 클리어 하는 퀘스트가 주어지고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완료 하면 초반에 딜러로 사용할 수 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있는 캐릭터인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1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향릉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＂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얻게 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얻고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4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층까지의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방의 보물로 캐릭터를 육성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층부터는 기존의 딜러 캐릭터와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 육성한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향릉을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덱을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진행하게 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위의 과정을 겪으면서 유저는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높은 층을 올라가기 위해서는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캐릭터를 뽑고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육성을 해야 한다는 것을</a:t>
            </a:r>
            <a:endParaRPr lang="en-US" altLang="ko-KR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인지하게 된다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F53ED-383A-4280-B766-3493DD50252A}"/>
              </a:ext>
            </a:extLst>
          </p:cNvPr>
          <p:cNvSpPr/>
          <p:nvPr/>
        </p:nvSpPr>
        <p:spPr>
          <a:xfrm>
            <a:off x="877082" y="9525"/>
            <a:ext cx="2485243" cy="61912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카페24 당당해" pitchFamily="2" charset="-127"/>
                <a:ea typeface="카페24 당당해" pitchFamily="2" charset="-127"/>
              </a:rPr>
              <a:t>컨텐츠 및 기획 의도 분석</a:t>
            </a:r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8871DAD8-AE8B-4FC0-ACCA-E17434423F7A}"/>
              </a:ext>
            </a:extLst>
          </p:cNvPr>
          <p:cNvSpPr/>
          <p:nvPr/>
        </p:nvSpPr>
        <p:spPr>
          <a:xfrm>
            <a:off x="170458" y="178809"/>
            <a:ext cx="617934" cy="547255"/>
          </a:xfrm>
          <a:prstGeom prst="star4">
            <a:avLst>
              <a:gd name="adj" fmla="val 24314"/>
            </a:avLst>
          </a:prstGeom>
          <a:solidFill>
            <a:schemeClr val="accent4"/>
          </a:solidFill>
          <a:ln>
            <a:noFill/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9F232-3E34-4679-842C-5F12905E913C}"/>
              </a:ext>
            </a:extLst>
          </p:cNvPr>
          <p:cNvSpPr txBox="1"/>
          <p:nvPr/>
        </p:nvSpPr>
        <p:spPr>
          <a:xfrm>
            <a:off x="924707" y="514624"/>
            <a:ext cx="171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E0D56-8EBB-4E7E-9464-61BC1C8F1DF4}"/>
              </a:ext>
            </a:extLst>
          </p:cNvPr>
          <p:cNvCxnSpPr/>
          <p:nvPr/>
        </p:nvCxnSpPr>
        <p:spPr>
          <a:xfrm>
            <a:off x="924707" y="506989"/>
            <a:ext cx="17137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원신 나선비경 가는법 공략 및 향릉 얻는방법(feat 귀찮)">
            <a:extLst>
              <a:ext uri="{FF2B5EF4-FFF2-40B4-BE49-F238E27FC236}">
                <a16:creationId xmlns:a16="http://schemas.microsoft.com/office/drawing/2014/main" id="{2679F3EA-A2C8-48DC-8CAB-1B9767F3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00" y="1555768"/>
            <a:ext cx="6660380" cy="374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2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799</Words>
  <Application>Microsoft Office PowerPoint</Application>
  <PresentationFormat>와이드스크린</PresentationFormat>
  <Paragraphs>135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카페24 아네모네</vt:lpstr>
      <vt:lpstr>나눔스퀘어_ac Bold</vt:lpstr>
      <vt:lpstr>맑은 고딕</vt:lpstr>
      <vt:lpstr>Arial</vt:lpstr>
      <vt:lpstr>나눔스퀘어 ExtraBold</vt:lpstr>
      <vt:lpstr>나눔스퀘어 Bold</vt:lpstr>
      <vt:lpstr>카페24 당당해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성훈</dc:creator>
  <cp:lastModifiedBy>조 성훈</cp:lastModifiedBy>
  <cp:revision>120</cp:revision>
  <cp:lastPrinted>2021-01-25T10:08:21Z</cp:lastPrinted>
  <dcterms:created xsi:type="dcterms:W3CDTF">2021-01-14T04:48:09Z</dcterms:created>
  <dcterms:modified xsi:type="dcterms:W3CDTF">2021-01-26T09:23:00Z</dcterms:modified>
</cp:coreProperties>
</file>